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45B7B-D4A8-8F8A-969F-631C7A9B2D64}" v="152" dt="2025-04-20T18:50:26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9C2BB-1BA0-4E21-A39D-6DA5FF5D532F}" type="datetimeFigureOut"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FB4FE-B145-43E1-9838-4508AA710C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8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59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4" y="1998663"/>
            <a:ext cx="6356152" cy="1781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Parallel Algorithm Template for Updating SSSP in Large-Scale Dynamic Networks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03924" y="4128505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Presented by:</a:t>
            </a:r>
            <a:endParaRPr lang="en-US" sz="1417" dirty="0"/>
          </a:p>
        </p:txBody>
      </p:sp>
      <p:sp>
        <p:nvSpPr>
          <p:cNvPr id="7" name="Text 3"/>
          <p:cNvSpPr/>
          <p:nvPr/>
        </p:nvSpPr>
        <p:spPr>
          <a:xfrm>
            <a:off x="5582941" y="4543227"/>
            <a:ext cx="2622054" cy="31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58"/>
              </a:lnSpc>
            </a:pPr>
            <a:r>
              <a:rPr lang="en-US" sz="1750" b="1" dirty="0">
                <a:solidFill>
                  <a:srgbClr val="EEEFF5"/>
                </a:solidFill>
                <a:latin typeface="Montserrat Bold"/>
                <a:ea typeface="Montserrat Bold" pitchFamily="34" charset="-122"/>
                <a:cs typeface="Montserrat Bold" pitchFamily="34" charset="-120"/>
              </a:rPr>
              <a:t>Muhammad Zohaib Raza  22I-1331</a:t>
            </a:r>
          </a:p>
          <a:p>
            <a:pPr>
              <a:lnSpc>
                <a:spcPts val="2458"/>
              </a:lnSpc>
            </a:pPr>
            <a:r>
              <a:rPr lang="en-US" sz="1750" b="1" dirty="0">
                <a:solidFill>
                  <a:srgbClr val="EEEFF5"/>
                </a:solidFill>
                <a:latin typeface="Montserrat Bold"/>
              </a:rPr>
              <a:t>Muhammad Awais      22I-1315</a:t>
            </a:r>
          </a:p>
          <a:p>
            <a:pPr>
              <a:lnSpc>
                <a:spcPts val="2458"/>
              </a:lnSpc>
            </a:pPr>
            <a:r>
              <a:rPr lang="en-US" sz="1750" b="1" dirty="0">
                <a:solidFill>
                  <a:srgbClr val="EEEFF5"/>
                </a:solidFill>
                <a:latin typeface="Montserrat Bold"/>
              </a:rPr>
              <a:t>Hamid Ali            22I-1047</a:t>
            </a:r>
          </a:p>
        </p:txBody>
      </p:sp>
    </p:spTree>
    <p:extLst>
      <p:ext uri="{BB962C8B-B14F-4D97-AF65-F5344CB8AC3E}">
        <p14:creationId xmlns:p14="http://schemas.microsoft.com/office/powerpoint/2010/main" val="77477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1563390"/>
            <a:ext cx="10123091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Complexity &amp; Scalability of Incremental Updates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4" y="2518370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stepwise complexities and overall efficiency for affected region size</a:t>
            </a:r>
            <a:endParaRPr lang="en-US" sz="1417" dirty="0"/>
          </a:p>
        </p:txBody>
      </p:sp>
      <p:sp>
        <p:nvSpPr>
          <p:cNvPr id="4" name="Text 2"/>
          <p:cNvSpPr/>
          <p:nvPr/>
        </p:nvSpPr>
        <p:spPr>
          <a:xfrm>
            <a:off x="631924" y="3010396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1:</a:t>
            </a: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O(m/p)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4" y="3502422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2:</a:t>
            </a: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O(Dxd/p)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4" y="3994448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complexity:</a:t>
            </a: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O(m/p + Dxd/p)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1924" y="4486473"/>
            <a:ext cx="10928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when affected region is small</a:t>
            </a:r>
            <a:endParaRPr lang="en-US" sz="1417" dirty="0"/>
          </a:p>
        </p:txBody>
      </p:sp>
      <p:sp>
        <p:nvSpPr>
          <p:cNvPr id="8" name="Shape 6"/>
          <p:cNvSpPr/>
          <p:nvPr/>
        </p:nvSpPr>
        <p:spPr>
          <a:xfrm>
            <a:off x="631925" y="4991994"/>
            <a:ext cx="288826" cy="288826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75" y="4998344"/>
            <a:ext cx="276126" cy="27612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10941" y="4978499"/>
            <a:ext cx="2622054" cy="31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8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Zohaib Basit Bhatti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5683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4" y="634702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Experimental Results: Performance Gains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03924" y="2296418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5" name="Text 2"/>
          <p:cNvSpPr/>
          <p:nvPr/>
        </p:nvSpPr>
        <p:spPr>
          <a:xfrm>
            <a:off x="5790606" y="229641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GPU Speedup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5790605" y="2701528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 to 8.5x acceleration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5203924" y="3374032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8" name="Text 5"/>
          <p:cNvSpPr/>
          <p:nvPr/>
        </p:nvSpPr>
        <p:spPr>
          <a:xfrm>
            <a:off x="5790606" y="337403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CPU Speedup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5790605" y="3779143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 to 5x acceleration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5203924" y="4451647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1" name="Text 8"/>
          <p:cNvSpPr/>
          <p:nvPr/>
        </p:nvSpPr>
        <p:spPr>
          <a:xfrm>
            <a:off x="5790606" y="4451648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Optimal Conditions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5790605" y="4856758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insertions, small affected region</a:t>
            </a:r>
            <a:endParaRPr lang="en-US" sz="1417" dirty="0"/>
          </a:p>
        </p:txBody>
      </p:sp>
      <p:sp>
        <p:nvSpPr>
          <p:cNvPr id="13" name="Shape 10"/>
          <p:cNvSpPr/>
          <p:nvPr/>
        </p:nvSpPr>
        <p:spPr>
          <a:xfrm>
            <a:off x="5203924" y="5529262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4" name="Text 11"/>
          <p:cNvSpPr/>
          <p:nvPr/>
        </p:nvSpPr>
        <p:spPr>
          <a:xfrm>
            <a:off x="5790605" y="5529263"/>
            <a:ext cx="2808387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Recomputation Advantage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5790605" y="5934373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When most graph changes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326955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934740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Comparison With Existing Methods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31924" y="2393355"/>
            <a:ext cx="6356152" cy="3529806"/>
          </a:xfrm>
          <a:prstGeom prst="roundRect">
            <a:avLst>
              <a:gd name="adj" fmla="val 460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5" name="Shape 2"/>
          <p:cNvSpPr/>
          <p:nvPr/>
        </p:nvSpPr>
        <p:spPr>
          <a:xfrm>
            <a:off x="638274" y="2399705"/>
            <a:ext cx="6343452" cy="5181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6" name="Text 3"/>
          <p:cNvSpPr/>
          <p:nvPr/>
        </p:nvSpPr>
        <p:spPr>
          <a:xfrm>
            <a:off x="818952" y="2514303"/>
            <a:ext cx="122168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2407940" y="2514303"/>
            <a:ext cx="121850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</a:t>
            </a:r>
            <a:endParaRPr lang="en-US" sz="1417" dirty="0"/>
          </a:p>
        </p:txBody>
      </p:sp>
      <p:sp>
        <p:nvSpPr>
          <p:cNvPr id="8" name="Text 5"/>
          <p:cNvSpPr/>
          <p:nvPr/>
        </p:nvSpPr>
        <p:spPr>
          <a:xfrm>
            <a:off x="3993754" y="2514303"/>
            <a:ext cx="121850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Approach</a:t>
            </a:r>
            <a:endParaRPr lang="en-US" sz="1417" dirty="0"/>
          </a:p>
        </p:txBody>
      </p:sp>
      <p:sp>
        <p:nvSpPr>
          <p:cNvPr id="9" name="Text 6"/>
          <p:cNvSpPr/>
          <p:nvPr/>
        </p:nvSpPr>
        <p:spPr>
          <a:xfrm>
            <a:off x="5579567" y="2514303"/>
            <a:ext cx="122168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Weakness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638274" y="2917825"/>
            <a:ext cx="6343452" cy="8070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1" name="Text 8"/>
          <p:cNvSpPr/>
          <p:nvPr/>
        </p:nvSpPr>
        <p:spPr>
          <a:xfrm>
            <a:off x="818952" y="3032423"/>
            <a:ext cx="122168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Gunrock</a:t>
            </a:r>
            <a:endParaRPr lang="en-US" sz="1417" dirty="0"/>
          </a:p>
        </p:txBody>
      </p:sp>
      <p:sp>
        <p:nvSpPr>
          <p:cNvPr id="12" name="Text 9"/>
          <p:cNvSpPr/>
          <p:nvPr/>
        </p:nvSpPr>
        <p:spPr>
          <a:xfrm>
            <a:off x="2407940" y="3032423"/>
            <a:ext cx="121850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GPU</a:t>
            </a:r>
            <a:endParaRPr lang="en-US" sz="1417" dirty="0"/>
          </a:p>
        </p:txBody>
      </p:sp>
      <p:sp>
        <p:nvSpPr>
          <p:cNvPr id="13" name="Text 10"/>
          <p:cNvSpPr/>
          <p:nvPr/>
        </p:nvSpPr>
        <p:spPr>
          <a:xfrm>
            <a:off x="3993754" y="3032423"/>
            <a:ext cx="1218506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Recompute all</a:t>
            </a:r>
            <a:endParaRPr lang="en-US" sz="1417" dirty="0"/>
          </a:p>
        </p:txBody>
      </p:sp>
      <p:sp>
        <p:nvSpPr>
          <p:cNvPr id="14" name="Text 11"/>
          <p:cNvSpPr/>
          <p:nvPr/>
        </p:nvSpPr>
        <p:spPr>
          <a:xfrm>
            <a:off x="5579567" y="3032423"/>
            <a:ext cx="1221681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Inefficient for updates</a:t>
            </a:r>
            <a:endParaRPr lang="en-US" sz="1417" dirty="0"/>
          </a:p>
        </p:txBody>
      </p:sp>
      <p:sp>
        <p:nvSpPr>
          <p:cNvPr id="15" name="Shape 12"/>
          <p:cNvSpPr/>
          <p:nvPr/>
        </p:nvSpPr>
        <p:spPr>
          <a:xfrm>
            <a:off x="638274" y="3724870"/>
            <a:ext cx="6343452" cy="8070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6" name="Text 13"/>
          <p:cNvSpPr/>
          <p:nvPr/>
        </p:nvSpPr>
        <p:spPr>
          <a:xfrm>
            <a:off x="818952" y="3839468"/>
            <a:ext cx="122168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Galois</a:t>
            </a:r>
            <a:endParaRPr lang="en-US" sz="1417" dirty="0"/>
          </a:p>
        </p:txBody>
      </p:sp>
      <p:sp>
        <p:nvSpPr>
          <p:cNvPr id="17" name="Text 14"/>
          <p:cNvSpPr/>
          <p:nvPr/>
        </p:nvSpPr>
        <p:spPr>
          <a:xfrm>
            <a:off x="2407940" y="3839468"/>
            <a:ext cx="121850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CPU</a:t>
            </a:r>
            <a:endParaRPr lang="en-US" sz="1417" dirty="0"/>
          </a:p>
        </p:txBody>
      </p:sp>
      <p:sp>
        <p:nvSpPr>
          <p:cNvPr id="18" name="Text 15"/>
          <p:cNvSpPr/>
          <p:nvPr/>
        </p:nvSpPr>
        <p:spPr>
          <a:xfrm>
            <a:off x="3993754" y="3839468"/>
            <a:ext cx="1218506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Shared-Memory</a:t>
            </a:r>
            <a:endParaRPr lang="en-US" sz="1417" dirty="0"/>
          </a:p>
        </p:txBody>
      </p:sp>
      <p:sp>
        <p:nvSpPr>
          <p:cNvPr id="19" name="Text 16"/>
          <p:cNvSpPr/>
          <p:nvPr/>
        </p:nvSpPr>
        <p:spPr>
          <a:xfrm>
            <a:off x="5579567" y="3839468"/>
            <a:ext cx="1221681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Static graphs only</a:t>
            </a:r>
            <a:endParaRPr lang="en-US" sz="1417" dirty="0"/>
          </a:p>
        </p:txBody>
      </p:sp>
      <p:sp>
        <p:nvSpPr>
          <p:cNvPr id="20" name="Shape 17"/>
          <p:cNvSpPr/>
          <p:nvPr/>
        </p:nvSpPr>
        <p:spPr>
          <a:xfrm>
            <a:off x="638274" y="4531916"/>
            <a:ext cx="6343452" cy="13848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21" name="Text 18"/>
          <p:cNvSpPr/>
          <p:nvPr/>
        </p:nvSpPr>
        <p:spPr>
          <a:xfrm>
            <a:off x="818952" y="4646513"/>
            <a:ext cx="122168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Ours</a:t>
            </a:r>
            <a:endParaRPr lang="en-US" sz="1417" dirty="0"/>
          </a:p>
        </p:txBody>
      </p:sp>
      <p:sp>
        <p:nvSpPr>
          <p:cNvPr id="22" name="Text 19"/>
          <p:cNvSpPr/>
          <p:nvPr/>
        </p:nvSpPr>
        <p:spPr>
          <a:xfrm>
            <a:off x="2407940" y="4646513"/>
            <a:ext cx="1218506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CPU + GPU</a:t>
            </a:r>
            <a:endParaRPr lang="en-US" sz="1417" dirty="0"/>
          </a:p>
        </p:txBody>
      </p:sp>
      <p:sp>
        <p:nvSpPr>
          <p:cNvPr id="23" name="Text 20"/>
          <p:cNvSpPr/>
          <p:nvPr/>
        </p:nvSpPr>
        <p:spPr>
          <a:xfrm>
            <a:off x="3993754" y="4646513"/>
            <a:ext cx="1218506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Incremental update</a:t>
            </a:r>
            <a:endParaRPr lang="en-US" sz="1417" dirty="0"/>
          </a:p>
        </p:txBody>
      </p:sp>
      <p:sp>
        <p:nvSpPr>
          <p:cNvPr id="24" name="Text 21"/>
          <p:cNvSpPr/>
          <p:nvPr/>
        </p:nvSpPr>
        <p:spPr>
          <a:xfrm>
            <a:off x="5579567" y="4646513"/>
            <a:ext cx="1221681" cy="1155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Slight overhead on massive deletions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176613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2442071"/>
            <a:ext cx="6763444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Results: Speedup Figures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348724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Figure 6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4" y="396458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GPU speedup vs Gunrock, up to 8.5x improvement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22616" y="348724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Figure 7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6322616" y="396458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CPU speedup vs Galois, up to 5x improvement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1266410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4" y="634702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This Paper Fits Our Project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03924" y="2296418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5" name="Text 2"/>
          <p:cNvSpPr/>
          <p:nvPr/>
        </p:nvSpPr>
        <p:spPr>
          <a:xfrm>
            <a:off x="5790606" y="229641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Concept Simplicity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5790605" y="2701528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Builds on SSSP/Dijkstra methods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5203924" y="3374032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8" name="Text 5"/>
          <p:cNvSpPr/>
          <p:nvPr/>
        </p:nvSpPr>
        <p:spPr>
          <a:xfrm>
            <a:off x="5790605" y="3374033"/>
            <a:ext cx="2768501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Clear CPU-GPU Separation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5790605" y="3779143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Facilitates parallel processing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5203924" y="4451647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1" name="Text 8"/>
          <p:cNvSpPr/>
          <p:nvPr/>
        </p:nvSpPr>
        <p:spPr>
          <a:xfrm>
            <a:off x="5790606" y="4451648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Relevance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5790605" y="4856758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Compatible with METIS, MPI, OpenMP</a:t>
            </a:r>
            <a:endParaRPr lang="en-US" sz="1417" dirty="0"/>
          </a:p>
        </p:txBody>
      </p:sp>
      <p:sp>
        <p:nvSpPr>
          <p:cNvPr id="13" name="Shape 10"/>
          <p:cNvSpPr/>
          <p:nvPr/>
        </p:nvSpPr>
        <p:spPr>
          <a:xfrm>
            <a:off x="5203924" y="5529262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4" name="Text 11"/>
          <p:cNvSpPr/>
          <p:nvPr/>
        </p:nvSpPr>
        <p:spPr>
          <a:xfrm>
            <a:off x="5790606" y="5529263"/>
            <a:ext cx="3112889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Ideal for Hybrid Environments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5790605" y="5934373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combined CPU/GPU usage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131558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4" y="1387872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Integration in Our Project Pipeline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03925" y="2846487"/>
            <a:ext cx="135334" cy="694035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5" name="Text 2"/>
          <p:cNvSpPr/>
          <p:nvPr/>
        </p:nvSpPr>
        <p:spPr>
          <a:xfrm>
            <a:off x="5610027" y="284648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1: Concept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5610027" y="3251597"/>
            <a:ext cx="595004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concept, easy presentation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5474693" y="3721001"/>
            <a:ext cx="135334" cy="694035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8" name="Text 5"/>
          <p:cNvSpPr/>
          <p:nvPr/>
        </p:nvSpPr>
        <p:spPr>
          <a:xfrm>
            <a:off x="5880795" y="3721001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2: Distribution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5880794" y="4126111"/>
            <a:ext cx="567928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Partition graph via METIS, distributed updates with MPI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5745560" y="4595515"/>
            <a:ext cx="135334" cy="694035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1" name="Text 8"/>
          <p:cNvSpPr/>
          <p:nvPr/>
        </p:nvSpPr>
        <p:spPr>
          <a:xfrm>
            <a:off x="6151662" y="4595515"/>
            <a:ext cx="3286026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 3: Intra-node Parallelism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6151662" y="5000625"/>
            <a:ext cx="5408414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OpenMP and CUDA for node-level parallelism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2626429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2139653"/>
            <a:ext cx="6573441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Limitations &amp; Future Directions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318482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Limitations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4" y="3662164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deletions (&gt;75%) reduce performance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4" y="401419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 imbalance issues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4" y="4366220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 challenged if graph mostly affected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22616" y="318482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Work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322616" y="3662164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Hybrid recompute or update approach</a:t>
            </a:r>
            <a:endParaRPr lang="en-US" sz="1417" dirty="0"/>
          </a:p>
        </p:txBody>
      </p:sp>
      <p:sp>
        <p:nvSpPr>
          <p:cNvPr id="9" name="Text 7"/>
          <p:cNvSpPr/>
          <p:nvPr/>
        </p:nvSpPr>
        <p:spPr>
          <a:xfrm>
            <a:off x="6322616" y="401419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batching techniques</a:t>
            </a:r>
            <a:endParaRPr lang="en-US" sz="1417" dirty="0"/>
          </a:p>
        </p:txBody>
      </p:sp>
      <p:sp>
        <p:nvSpPr>
          <p:cNvPr id="10" name="Text 8"/>
          <p:cNvSpPr/>
          <p:nvPr/>
        </p:nvSpPr>
        <p:spPr>
          <a:xfrm>
            <a:off x="6322616" y="4366220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Non-random update scenario testing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3306509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5" y="1706959"/>
            <a:ext cx="5762526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Key Takeaways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03925" y="2571651"/>
            <a:ext cx="3087886" cy="1343918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5" name="Text 2"/>
          <p:cNvSpPr/>
          <p:nvPr/>
        </p:nvSpPr>
        <p:spPr>
          <a:xfrm>
            <a:off x="5384404" y="2752130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Efficient Framework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5384404" y="3157240"/>
            <a:ext cx="2726928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Platform-neutral update method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8472290" y="2571651"/>
            <a:ext cx="3087886" cy="1343918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8" name="Text 5"/>
          <p:cNvSpPr/>
          <p:nvPr/>
        </p:nvSpPr>
        <p:spPr>
          <a:xfrm>
            <a:off x="8652769" y="2752130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Good Scalability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8652769" y="3157240"/>
            <a:ext cx="2726928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Integrates in HPC stacks smoothly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5203924" y="4096048"/>
            <a:ext cx="6356152" cy="1054993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1" name="Text 8"/>
          <p:cNvSpPr/>
          <p:nvPr/>
        </p:nvSpPr>
        <p:spPr>
          <a:xfrm>
            <a:off x="5384404" y="427652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Significant Speedups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5384404" y="4681637"/>
            <a:ext cx="5995194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Avoids unnecessary recomputation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4039353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2606179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Q&amp;A: Thank You!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3470870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Thanks for listening!</a:t>
            </a:r>
            <a:endParaRPr lang="en-US" sz="1417" dirty="0"/>
          </a:p>
        </p:txBody>
      </p:sp>
      <p:sp>
        <p:nvSpPr>
          <p:cNvPr id="5" name="Text 2"/>
          <p:cNvSpPr/>
          <p:nvPr/>
        </p:nvSpPr>
        <p:spPr>
          <a:xfrm>
            <a:off x="631924" y="3962896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We're happy to take your questions now.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270423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2063155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Dynamic Graphs and SSSP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3521769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graphs evolve continuously.</a:t>
            </a:r>
            <a:endParaRPr lang="en-US" sz="1417" dirty="0"/>
          </a:p>
        </p:txBody>
      </p:sp>
      <p:sp>
        <p:nvSpPr>
          <p:cNvPr id="5" name="Text 2"/>
          <p:cNvSpPr/>
          <p:nvPr/>
        </p:nvSpPr>
        <p:spPr>
          <a:xfrm>
            <a:off x="631924" y="4013795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SSSP is essential for logistics and routing.</a:t>
            </a:r>
            <a:endParaRPr lang="en-US" sz="1417" dirty="0"/>
          </a:p>
        </p:txBody>
      </p:sp>
      <p:sp>
        <p:nvSpPr>
          <p:cNvPr id="6" name="Text 3"/>
          <p:cNvSpPr/>
          <p:nvPr/>
        </p:nvSpPr>
        <p:spPr>
          <a:xfrm>
            <a:off x="631924" y="4505821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Recomputing SSSP each update is inefficient.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212038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2297609"/>
            <a:ext cx="8724999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Importance of SSSP in Dynamic Networks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334277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Social Networks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4" y="3820120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friend recommendations dynamically.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4427439" y="334277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Transportation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4427439" y="3820120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live rerouting based on traffic changes.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8222953" y="3342779"/>
            <a:ext cx="261143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Communication Systems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8222953" y="3820120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Recover routes quickly for resilient networks.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51078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1233686"/>
            <a:ext cx="5848945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Background &amp; Related Work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835025" y="2098377"/>
            <a:ext cx="25400" cy="3525937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5" name="Shape 2"/>
          <p:cNvSpPr/>
          <p:nvPr/>
        </p:nvSpPr>
        <p:spPr>
          <a:xfrm>
            <a:off x="1012726" y="2491879"/>
            <a:ext cx="541635" cy="2540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6" name="Shape 3"/>
          <p:cNvSpPr/>
          <p:nvPr/>
        </p:nvSpPr>
        <p:spPr>
          <a:xfrm>
            <a:off x="631924" y="2301478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7" name="Text 4"/>
          <p:cNvSpPr/>
          <p:nvPr/>
        </p:nvSpPr>
        <p:spPr>
          <a:xfrm>
            <a:off x="692498" y="2326432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8"/>
              </a:lnSpc>
              <a:buNone/>
            </a:pPr>
            <a:r>
              <a:rPr lang="en-US" sz="2208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8" dirty="0"/>
          </a:p>
        </p:txBody>
      </p:sp>
      <p:sp>
        <p:nvSpPr>
          <p:cNvPr id="8" name="Text 5"/>
          <p:cNvSpPr/>
          <p:nvPr/>
        </p:nvSpPr>
        <p:spPr>
          <a:xfrm>
            <a:off x="1737718" y="227885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Static SSSP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1737718" y="2683967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Dijkstra and Bellman-Ford algorithms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1012726" y="3727351"/>
            <a:ext cx="541635" cy="2540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1" name="Shape 8"/>
          <p:cNvSpPr/>
          <p:nvPr/>
        </p:nvSpPr>
        <p:spPr>
          <a:xfrm>
            <a:off x="631924" y="3536950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2" name="Text 9"/>
          <p:cNvSpPr/>
          <p:nvPr/>
        </p:nvSpPr>
        <p:spPr>
          <a:xfrm>
            <a:off x="692498" y="3561904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8"/>
              </a:lnSpc>
              <a:buNone/>
            </a:pPr>
            <a:r>
              <a:rPr lang="en-US" sz="2208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8" dirty="0"/>
          </a:p>
        </p:txBody>
      </p:sp>
      <p:sp>
        <p:nvSpPr>
          <p:cNvPr id="13" name="Text 10"/>
          <p:cNvSpPr/>
          <p:nvPr/>
        </p:nvSpPr>
        <p:spPr>
          <a:xfrm>
            <a:off x="1737718" y="351432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Parallel Static</a:t>
            </a:r>
            <a:endParaRPr lang="en-US" sz="1833" dirty="0"/>
          </a:p>
        </p:txBody>
      </p:sp>
      <p:sp>
        <p:nvSpPr>
          <p:cNvPr id="14" name="Text 11"/>
          <p:cNvSpPr/>
          <p:nvPr/>
        </p:nvSpPr>
        <p:spPr>
          <a:xfrm>
            <a:off x="1737718" y="3919438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Gunrock (GPU), Galois (CPU) frameworks</a:t>
            </a:r>
            <a:endParaRPr lang="en-US" sz="1417" dirty="0"/>
          </a:p>
        </p:txBody>
      </p:sp>
      <p:sp>
        <p:nvSpPr>
          <p:cNvPr id="15" name="Shape 12"/>
          <p:cNvSpPr/>
          <p:nvPr/>
        </p:nvSpPr>
        <p:spPr>
          <a:xfrm>
            <a:off x="1012726" y="4962823"/>
            <a:ext cx="541635" cy="2540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6" name="Shape 13"/>
          <p:cNvSpPr/>
          <p:nvPr/>
        </p:nvSpPr>
        <p:spPr>
          <a:xfrm>
            <a:off x="631924" y="4772422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7" name="Text 14"/>
          <p:cNvSpPr/>
          <p:nvPr/>
        </p:nvSpPr>
        <p:spPr>
          <a:xfrm>
            <a:off x="692498" y="4797376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8"/>
              </a:lnSpc>
              <a:buNone/>
            </a:pPr>
            <a:r>
              <a:rPr lang="en-US" sz="2208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08" dirty="0"/>
          </a:p>
        </p:txBody>
      </p:sp>
      <p:sp>
        <p:nvSpPr>
          <p:cNvPr id="18" name="Text 15"/>
          <p:cNvSpPr/>
          <p:nvPr/>
        </p:nvSpPr>
        <p:spPr>
          <a:xfrm>
            <a:off x="1737718" y="4749800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Proposed Dynamic</a:t>
            </a:r>
            <a:endParaRPr lang="en-US" sz="1833" dirty="0"/>
          </a:p>
        </p:txBody>
      </p:sp>
      <p:sp>
        <p:nvSpPr>
          <p:cNvPr id="19" name="Text 16"/>
          <p:cNvSpPr/>
          <p:nvPr/>
        </p:nvSpPr>
        <p:spPr>
          <a:xfrm>
            <a:off x="1737718" y="5154910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updates on network changes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119666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568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2979837"/>
            <a:ext cx="6782892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Challenges in Dynamic SSSP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31925" y="3844529"/>
            <a:ext cx="5373886" cy="1054993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5" name="Text 2"/>
          <p:cNvSpPr/>
          <p:nvPr/>
        </p:nvSpPr>
        <p:spPr>
          <a:xfrm>
            <a:off x="812404" y="402500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Fast Local Updates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12404" y="4430118"/>
            <a:ext cx="50129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 frequent network changes efficiently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6186290" y="3844529"/>
            <a:ext cx="5373886" cy="1054993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8" name="Text 5"/>
          <p:cNvSpPr/>
          <p:nvPr/>
        </p:nvSpPr>
        <p:spPr>
          <a:xfrm>
            <a:off x="6366769" y="402500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Lock-Free Scalability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6366769" y="4430118"/>
            <a:ext cx="50129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 synchronization bottlenecks in parallel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631925" y="5080000"/>
            <a:ext cx="5373886" cy="1054993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1" name="Text 8"/>
          <p:cNvSpPr/>
          <p:nvPr/>
        </p:nvSpPr>
        <p:spPr>
          <a:xfrm>
            <a:off x="812404" y="526047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Balanced Workload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812404" y="5665589"/>
            <a:ext cx="50129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Distribute computation evenly across threads</a:t>
            </a:r>
            <a:endParaRPr lang="en-US" sz="1417" dirty="0"/>
          </a:p>
        </p:txBody>
      </p:sp>
      <p:sp>
        <p:nvSpPr>
          <p:cNvPr id="13" name="Shape 10"/>
          <p:cNvSpPr/>
          <p:nvPr/>
        </p:nvSpPr>
        <p:spPr>
          <a:xfrm>
            <a:off x="6186290" y="5080000"/>
            <a:ext cx="5373886" cy="1054993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4" name="Text 11"/>
          <p:cNvSpPr/>
          <p:nvPr/>
        </p:nvSpPr>
        <p:spPr>
          <a:xfrm>
            <a:off x="6366769" y="5260479"/>
            <a:ext cx="2691011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Massive Network Support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6366769" y="5665589"/>
            <a:ext cx="50129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Scale to very large dynamic graphs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62209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4" y="1101130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Key Contributions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03924" y="2168922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5" name="Text 2"/>
          <p:cNvSpPr/>
          <p:nvPr/>
        </p:nvSpPr>
        <p:spPr>
          <a:xfrm>
            <a:off x="5790605" y="2168922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Platform-independent framework combining CPU &amp; GPU</a:t>
            </a:r>
            <a:endParaRPr lang="en-US" sz="1417" dirty="0"/>
          </a:p>
        </p:txBody>
      </p:sp>
      <p:sp>
        <p:nvSpPr>
          <p:cNvPr id="6" name="Shape 3"/>
          <p:cNvSpPr/>
          <p:nvPr/>
        </p:nvSpPr>
        <p:spPr>
          <a:xfrm>
            <a:off x="5203924" y="3161804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7" name="Text 4"/>
          <p:cNvSpPr/>
          <p:nvPr/>
        </p:nvSpPr>
        <p:spPr>
          <a:xfrm>
            <a:off x="5790605" y="3161804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Utilizes rooted SSSP tree for targeted updates</a:t>
            </a:r>
            <a:endParaRPr lang="en-US" sz="1417" dirty="0"/>
          </a:p>
        </p:txBody>
      </p:sp>
      <p:sp>
        <p:nvSpPr>
          <p:cNvPr id="8" name="Shape 5"/>
          <p:cNvSpPr/>
          <p:nvPr/>
        </p:nvSpPr>
        <p:spPr>
          <a:xfrm>
            <a:off x="5203924" y="4154686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9" name="Text 6"/>
          <p:cNvSpPr/>
          <p:nvPr/>
        </p:nvSpPr>
        <p:spPr>
          <a:xfrm>
            <a:off x="5790605" y="4154686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Achieves 5–8× speedups against full recomputation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5203924" y="5147568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1" name="Text 8"/>
          <p:cNvSpPr/>
          <p:nvPr/>
        </p:nvSpPr>
        <p:spPr>
          <a:xfrm>
            <a:off x="5790605" y="5147568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 blocks minimize redundant work efficiently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61535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4" y="1616372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High-Level Algorithm Approach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24" y="3074988"/>
            <a:ext cx="902693" cy="1083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77385" y="3255467"/>
            <a:ext cx="3341886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1: Identify Affected Region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6377384" y="3660577"/>
            <a:ext cx="518269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 nodes impacted by edge insertions and deletions</a:t>
            </a:r>
            <a:endParaRPr lang="en-US" sz="141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924" y="4158258"/>
            <a:ext cx="902693" cy="1083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77384" y="4338737"/>
            <a:ext cx="2660353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2: Update Distances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6377384" y="4743847"/>
            <a:ext cx="518269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Iteratively update distances without locks for scalability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397160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2297609"/>
            <a:ext cx="7778155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1 – Identifying Affected Vertices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334277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Edge Deletion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4" y="3820120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Subtree may disconnect and alter paths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4427439" y="334277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Edge Insertion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4427439" y="3820120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connections may shorten existing routes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8222953" y="334277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Parallel Processing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8222953" y="3820120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 edges concurrently without synchronization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169851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1387872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66"/>
              </a:lnSpc>
              <a:buNone/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2 – Updating the Affected Subgraph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31925" y="2846487"/>
            <a:ext cx="135334" cy="694035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5" name="Text 2"/>
          <p:cNvSpPr/>
          <p:nvPr/>
        </p:nvSpPr>
        <p:spPr>
          <a:xfrm>
            <a:off x="1038027" y="284648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Disconnect Subtree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1038027" y="3251597"/>
            <a:ext cx="595004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distances to infinity for disconnected nodes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902693" y="3721001"/>
            <a:ext cx="135334" cy="694035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8" name="Text 5"/>
          <p:cNvSpPr/>
          <p:nvPr/>
        </p:nvSpPr>
        <p:spPr>
          <a:xfrm>
            <a:off x="1308795" y="3721001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Iterative Updates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1308794" y="4126111"/>
            <a:ext cx="567928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 distances progressively to convergence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1173560" y="4595515"/>
            <a:ext cx="135334" cy="694035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K" sz="1250"/>
          </a:p>
        </p:txBody>
      </p:sp>
      <p:sp>
        <p:nvSpPr>
          <p:cNvPr id="11" name="Text 8"/>
          <p:cNvSpPr/>
          <p:nvPr/>
        </p:nvSpPr>
        <p:spPr>
          <a:xfrm>
            <a:off x="1579662" y="4595515"/>
            <a:ext cx="2508349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833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Lock-Free Convergence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1579662" y="5000625"/>
            <a:ext cx="5408414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PK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1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 locks for scalable parallelism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212915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49</cp:revision>
  <dcterms:created xsi:type="dcterms:W3CDTF">2025-04-20T18:38:25Z</dcterms:created>
  <dcterms:modified xsi:type="dcterms:W3CDTF">2025-04-20T18:50:56Z</dcterms:modified>
</cp:coreProperties>
</file>